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</p:sldMasterIdLst>
  <p:notesMasterIdLst>
    <p:notesMasterId r:id="rId16"/>
  </p:notesMasterIdLst>
  <p:handoutMasterIdLst>
    <p:handoutMasterId r:id="rId17"/>
  </p:handoutMasterIdLst>
  <p:sldIdLst>
    <p:sldId id="256" r:id="rId2"/>
    <p:sldId id="272" r:id="rId3"/>
    <p:sldId id="271" r:id="rId4"/>
    <p:sldId id="259" r:id="rId5"/>
    <p:sldId id="273" r:id="rId6"/>
    <p:sldId id="274" r:id="rId7"/>
    <p:sldId id="261" r:id="rId8"/>
    <p:sldId id="262" r:id="rId9"/>
    <p:sldId id="260" r:id="rId10"/>
    <p:sldId id="276" r:id="rId11"/>
    <p:sldId id="277" r:id="rId12"/>
    <p:sldId id="278" r:id="rId13"/>
    <p:sldId id="275" r:id="rId14"/>
    <p:sldId id="264" r:id="rId15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C87A98-6DC0-4F6E-A7E4-9AC352EECCE1}" v="1" dt="2020-04-28T18:43:27.36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93"/>
    <p:restoredTop sz="94674"/>
  </p:normalViewPr>
  <p:slideViewPr>
    <p:cSldViewPr snapToGrid="0" snapToObjects="1">
      <p:cViewPr varScale="1">
        <p:scale>
          <a:sx n="103" d="100"/>
          <a:sy n="103" d="100"/>
        </p:scale>
        <p:origin x="408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wner, Mike" userId="7f3f83dd-6dfb-4127-a87f-c1714bd4fac9" providerId="ADAL" clId="{AEC87A98-6DC0-4F6E-A7E4-9AC352EECCE1}"/>
    <pc:docChg chg="modSld">
      <pc:chgData name="Hewner, Mike" userId="7f3f83dd-6dfb-4127-a87f-c1714bd4fac9" providerId="ADAL" clId="{AEC87A98-6DC0-4F6E-A7E4-9AC352EECCE1}" dt="2020-04-28T18:43:27.367" v="0"/>
      <pc:docMkLst>
        <pc:docMk/>
      </pc:docMkLst>
      <pc:sldChg chg="modTransition">
        <pc:chgData name="Hewner, Mike" userId="7f3f83dd-6dfb-4127-a87f-c1714bd4fac9" providerId="ADAL" clId="{AEC87A98-6DC0-4F6E-A7E4-9AC352EECCE1}" dt="2020-04-28T18:43:27.367" v="0"/>
        <pc:sldMkLst>
          <pc:docMk/>
          <pc:sldMk cId="1166801073" sldId="26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6ff2efa1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a6ff2efa1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0005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a6e5f43e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a6e5f43e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636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6e5f43ee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a6e5f43ee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6022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a6e5f43e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a6e5f43e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440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a6ff2efa1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a6ff2efa1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Page 2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Page Frame 5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4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80 + 4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0804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a6ff2efa1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a6ff2efa1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7591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6ff2efa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6ff2efa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0505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aa15e4fb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aa15e4fb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9303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6ff2efa1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a6ff2efa1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6144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D94E8C-78C1-7D4E-B6E5-DE7547A8E49B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99126-6C23-A143-AED3-2FECD7895C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7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9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8918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2"/>
          </p:nvPr>
        </p:nvSpPr>
        <p:spPr>
          <a:xfrm>
            <a:off x="6256365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38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0FB82A-D375-B84C-8D2D-81B6F63E387B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51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5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0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0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9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7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 dirty="0"/>
              <a:t>CSSE 332</a:t>
            </a:r>
            <a:br>
              <a:rPr lang="en-US" dirty="0"/>
            </a:br>
            <a:r>
              <a:rPr lang="en-US" dirty="0"/>
              <a:t>Memory: Paging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D6248-7B83-4848-9D4F-9F93CCFC5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3A2945-BC35-4354-8B7E-767C817EF9A5}"/>
              </a:ext>
            </a:extLst>
          </p:cNvPr>
          <p:cNvSpPr/>
          <p:nvPr/>
        </p:nvSpPr>
        <p:spPr>
          <a:xfrm>
            <a:off x="3533355" y="5388752"/>
            <a:ext cx="5330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http://pages.cs.wisc.edu/~remzi/OSTEP/vm-paging.pdf</a:t>
            </a:r>
          </a:p>
        </p:txBody>
      </p:sp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DCB439"/>
                </a:solidFill>
              </a:rPr>
              <a:t>Page Fault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41" name="Google Shape;141;p2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/>
              <a:t>If a </a:t>
            </a:r>
            <a:r>
              <a:rPr lang="en" b="1" dirty="0">
                <a:solidFill>
                  <a:srgbClr val="5AABBC"/>
                </a:solidFill>
              </a:rPr>
              <a:t>page</a:t>
            </a:r>
            <a:r>
              <a:rPr lang="en" dirty="0"/>
              <a:t> is not present in </a:t>
            </a:r>
            <a:r>
              <a:rPr lang="en" b="1" dirty="0">
                <a:solidFill>
                  <a:srgbClr val="4A3651"/>
                </a:solidFill>
              </a:rPr>
              <a:t>physical memory</a:t>
            </a:r>
            <a:r>
              <a:rPr lang="en" dirty="0"/>
              <a:t>, then the </a:t>
            </a:r>
            <a:r>
              <a:rPr lang="en" b="1" dirty="0">
                <a:solidFill>
                  <a:srgbClr val="4A3651"/>
                </a:solidFill>
              </a:rPr>
              <a:t>hardware</a:t>
            </a:r>
            <a:r>
              <a:rPr lang="en" dirty="0"/>
              <a:t> triggers a </a:t>
            </a:r>
            <a:r>
              <a:rPr lang="en" b="1" dirty="0">
                <a:solidFill>
                  <a:srgbClr val="5F1709"/>
                </a:solidFill>
              </a:rPr>
              <a:t>page fault</a:t>
            </a:r>
            <a:r>
              <a:rPr lang="en" dirty="0"/>
              <a:t> that the </a:t>
            </a:r>
            <a:r>
              <a:rPr lang="en" b="1" dirty="0">
                <a:solidFill>
                  <a:srgbClr val="002B5B"/>
                </a:solidFill>
              </a:rPr>
              <a:t>operating system</a:t>
            </a:r>
            <a:r>
              <a:rPr lang="en" dirty="0"/>
              <a:t> handles.</a:t>
            </a:r>
            <a:endParaRPr dirty="0"/>
          </a:p>
          <a:p>
            <a:pPr marL="0" indent="0">
              <a:lnSpc>
                <a:spcPct val="100000"/>
              </a:lnSpc>
              <a:buNone/>
            </a:pPr>
            <a:endParaRPr sz="2400" dirty="0"/>
          </a:p>
          <a:p>
            <a:pPr>
              <a:lnSpc>
                <a:spcPct val="100000"/>
              </a:lnSpc>
              <a:buSzPts val="2400"/>
            </a:pPr>
            <a:r>
              <a:rPr lang="en" sz="2400" dirty="0"/>
              <a:t>If </a:t>
            </a:r>
            <a:r>
              <a:rPr lang="en" sz="2400" b="1" dirty="0">
                <a:solidFill>
                  <a:srgbClr val="5AABBC"/>
                </a:solidFill>
              </a:rPr>
              <a:t>page</a:t>
            </a:r>
            <a:r>
              <a:rPr lang="en" sz="2400" dirty="0"/>
              <a:t> is not present and has been </a:t>
            </a:r>
            <a:r>
              <a:rPr lang="en" sz="2400" b="1" dirty="0">
                <a:solidFill>
                  <a:srgbClr val="999623"/>
                </a:solidFill>
              </a:rPr>
              <a:t>swapped</a:t>
            </a:r>
            <a:r>
              <a:rPr lang="en" sz="2400" dirty="0"/>
              <a:t> to disk, then </a:t>
            </a:r>
            <a:r>
              <a:rPr lang="en" sz="2400" b="1" dirty="0">
                <a:solidFill>
                  <a:srgbClr val="002B5B"/>
                </a:solidFill>
              </a:rPr>
              <a:t>OS</a:t>
            </a:r>
            <a:r>
              <a:rPr lang="en" sz="2400" dirty="0"/>
              <a:t> looks up location in </a:t>
            </a:r>
            <a:r>
              <a:rPr lang="en" sz="2400" b="1" dirty="0">
                <a:solidFill>
                  <a:srgbClr val="DCB439"/>
                </a:solidFill>
              </a:rPr>
              <a:t>PTE</a:t>
            </a:r>
            <a:r>
              <a:rPr lang="en" sz="2400" dirty="0"/>
              <a:t> and loads it from </a:t>
            </a:r>
            <a:r>
              <a:rPr lang="en" sz="2400" b="1" dirty="0">
                <a:solidFill>
                  <a:srgbClr val="999623"/>
                </a:solidFill>
              </a:rPr>
              <a:t>swap space</a:t>
            </a:r>
          </a:p>
          <a:p>
            <a:pPr marL="647700" lvl="1" indent="-342900">
              <a:lnSpc>
                <a:spcPct val="100000"/>
              </a:lnSpc>
              <a:buSzPts val="2400"/>
            </a:pPr>
            <a:r>
              <a:rPr lang="en" dirty="0">
                <a:solidFill>
                  <a:srgbClr val="FF0000"/>
                </a:solidFill>
              </a:rPr>
              <a:t>(</a:t>
            </a:r>
            <a:r>
              <a:rPr lang="en-US" dirty="0">
                <a:solidFill>
                  <a:srgbClr val="FF0000"/>
                </a:solidFill>
              </a:rPr>
              <a:t>Invalid page fault</a:t>
            </a:r>
            <a:r>
              <a:rPr lang="en" dirty="0">
                <a:solidFill>
                  <a:srgbClr val="FF0000"/>
                </a:solidFill>
              </a:rPr>
              <a:t>) </a:t>
            </a:r>
            <a:r>
              <a:rPr lang="en-US" dirty="0"/>
              <a:t>If a page fault occurs for a reference to an address that is not part of the virtual address space.</a:t>
            </a:r>
            <a:br>
              <a:rPr lang="en" sz="2000" dirty="0"/>
            </a:br>
            <a:endParaRPr sz="2000" dirty="0"/>
          </a:p>
          <a:p>
            <a:pPr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" sz="2400" dirty="0"/>
              <a:t>If there are no free</a:t>
            </a:r>
            <a:r>
              <a:rPr lang="en" sz="2400" b="1" dirty="0">
                <a:solidFill>
                  <a:srgbClr val="4A3651"/>
                </a:solidFill>
              </a:rPr>
              <a:t> page frames</a:t>
            </a:r>
            <a:r>
              <a:rPr lang="en" sz="2400" dirty="0"/>
              <a:t> in </a:t>
            </a:r>
            <a:r>
              <a:rPr lang="en" sz="2400" b="1" dirty="0">
                <a:solidFill>
                  <a:srgbClr val="4A3651"/>
                </a:solidFill>
              </a:rPr>
              <a:t>physical memory</a:t>
            </a:r>
            <a:r>
              <a:rPr lang="en" sz="2400" dirty="0"/>
              <a:t>, then we need to </a:t>
            </a:r>
            <a:r>
              <a:rPr lang="en" sz="2400" b="1" dirty="0">
                <a:solidFill>
                  <a:srgbClr val="5F1709"/>
                </a:solidFill>
              </a:rPr>
              <a:t>evict</a:t>
            </a:r>
            <a:r>
              <a:rPr lang="en" sz="2400" dirty="0"/>
              <a:t> one so we can </a:t>
            </a:r>
            <a:r>
              <a:rPr lang="en" sz="2400" b="1" dirty="0">
                <a:solidFill>
                  <a:srgbClr val="DCB439"/>
                </a:solidFill>
              </a:rPr>
              <a:t>replace</a:t>
            </a:r>
            <a:r>
              <a:rPr lang="en" sz="2400" dirty="0"/>
              <a:t> it</a:t>
            </a:r>
            <a:endParaRPr sz="2400" dirty="0"/>
          </a:p>
          <a:p>
            <a:pPr marL="0" indent="0">
              <a:lnSpc>
                <a:spcPct val="100000"/>
              </a:lnSpc>
              <a:buNone/>
            </a:pPr>
            <a:endParaRPr sz="2400" dirty="0"/>
          </a:p>
          <a:p>
            <a:pPr marL="0" indent="0">
              <a:lnSpc>
                <a:spcPct val="100000"/>
              </a:lnSpc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601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52C16-77D2-4923-A363-9042F4C7C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Page Fault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1543F-1D08-440C-800D-9D524B116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contribute.geeksforgeeks.org/wp-content/uploads/121-1.png">
            <a:extLst>
              <a:ext uri="{FF2B5EF4-FFF2-40B4-BE49-F238E27FC236}">
                <a16:creationId xmlns:a16="http://schemas.microsoft.com/office/drawing/2014/main" id="{FB768687-576E-4598-9D4B-B444ADFEE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334" y="1562100"/>
            <a:ext cx="6343650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082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00567-BDA3-4FB5-A727-5BA3AF9BE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95A1E-CE5E-4CC6-A165-19D974BE5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Moodle and find “Paging Activity”</a:t>
            </a:r>
          </a:p>
        </p:txBody>
      </p:sp>
    </p:spTree>
    <p:extLst>
      <p:ext uri="{BB962C8B-B14F-4D97-AF65-F5344CB8AC3E}">
        <p14:creationId xmlns:p14="http://schemas.microsoft.com/office/powerpoint/2010/main" val="988845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002B5B"/>
                </a:solidFill>
              </a:rPr>
              <a:t>Paging: </a:t>
            </a:r>
            <a:r>
              <a:rPr lang="en" dirty="0">
                <a:solidFill>
                  <a:srgbClr val="DCB439"/>
                </a:solidFill>
              </a:rPr>
              <a:t>Problems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44" name="Google Shape;144;p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US" dirty="0"/>
              <a:t>Internal Fragmentation: Imagine a program of size 101 in the above example: It would still need three pages of size 50, so it would occupy 49 bytes more than needed. </a:t>
            </a:r>
            <a:endParaRPr sz="2400" b="1" dirty="0">
              <a:solidFill>
                <a:srgbClr val="5AAB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40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Paging: </a:t>
            </a:r>
            <a:r>
              <a:rPr lang="en">
                <a:solidFill>
                  <a:srgbClr val="DCB439"/>
                </a:solidFill>
              </a:rPr>
              <a:t>Problems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44" name="Google Shape;144;p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While better than </a:t>
            </a:r>
            <a:r>
              <a:rPr lang="en" b="1" dirty="0">
                <a:solidFill>
                  <a:srgbClr val="DCB439"/>
                </a:solidFill>
              </a:rPr>
              <a:t>segmentation</a:t>
            </a:r>
            <a:r>
              <a:rPr lang="en" dirty="0"/>
              <a:t> when it comes to </a:t>
            </a:r>
            <a:r>
              <a:rPr lang="en" b="1" dirty="0">
                <a:solidFill>
                  <a:srgbClr val="465510"/>
                </a:solidFill>
              </a:rPr>
              <a:t>external fragmentation</a:t>
            </a:r>
            <a:r>
              <a:rPr lang="en" dirty="0"/>
              <a:t>, </a:t>
            </a:r>
            <a:r>
              <a:rPr lang="en" b="1" dirty="0">
                <a:solidFill>
                  <a:srgbClr val="002B5B"/>
                </a:solidFill>
              </a:rPr>
              <a:t>paging</a:t>
            </a:r>
            <a:r>
              <a:rPr lang="en" dirty="0"/>
              <a:t> suffers from the following problems:</a:t>
            </a:r>
            <a:endParaRPr dirty="0"/>
          </a:p>
          <a:p>
            <a:pPr marL="0" indent="0">
              <a:buNone/>
            </a:pPr>
            <a:endParaRPr sz="2400" dirty="0"/>
          </a:p>
          <a:p>
            <a:pPr indent="-381000">
              <a:buSzPts val="2400"/>
              <a:buAutoNum type="arabicPeriod"/>
            </a:pPr>
            <a:r>
              <a:rPr lang="en" sz="2400" b="1" dirty="0">
                <a:solidFill>
                  <a:srgbClr val="5F1709"/>
                </a:solidFill>
              </a:rPr>
              <a:t>Overhead</a:t>
            </a:r>
            <a:r>
              <a:rPr lang="en" sz="2400" dirty="0"/>
              <a:t>: Because each process requires a </a:t>
            </a:r>
            <a:r>
              <a:rPr lang="en" sz="2400" b="1" dirty="0">
                <a:solidFill>
                  <a:srgbClr val="002B5B"/>
                </a:solidFill>
              </a:rPr>
              <a:t>page table </a:t>
            </a:r>
            <a:r>
              <a:rPr lang="en" sz="2400" dirty="0"/>
              <a:t>and each table can be quite large, </a:t>
            </a:r>
            <a:r>
              <a:rPr lang="en" sz="2400" b="1" dirty="0">
                <a:solidFill>
                  <a:srgbClr val="002B5B"/>
                </a:solidFill>
              </a:rPr>
              <a:t>paging</a:t>
            </a:r>
            <a:r>
              <a:rPr lang="en" sz="2400" dirty="0"/>
              <a:t> incurs high memory usage</a:t>
            </a:r>
            <a:br>
              <a:rPr lang="en" sz="2400" dirty="0"/>
            </a:br>
            <a:endParaRPr sz="2400" dirty="0"/>
          </a:p>
          <a:p>
            <a:pPr indent="-381000">
              <a:spcBef>
                <a:spcPts val="0"/>
              </a:spcBef>
              <a:buSzPts val="2400"/>
              <a:buAutoNum type="arabicPeriod"/>
            </a:pPr>
            <a:r>
              <a:rPr lang="en" sz="2400" b="1" dirty="0">
                <a:solidFill>
                  <a:srgbClr val="DCB439"/>
                </a:solidFill>
              </a:rPr>
              <a:t>Indirection</a:t>
            </a:r>
            <a:r>
              <a:rPr lang="en" sz="2400" dirty="0"/>
              <a:t>: Because each memory access requires us to lookup the corresponding </a:t>
            </a:r>
            <a:r>
              <a:rPr lang="en" sz="2400" b="1" dirty="0">
                <a:solidFill>
                  <a:srgbClr val="DCB439"/>
                </a:solidFill>
              </a:rPr>
              <a:t>PTE</a:t>
            </a:r>
            <a:r>
              <a:rPr lang="en" sz="2400" dirty="0"/>
              <a:t>, we need to perform two</a:t>
            </a:r>
            <a:r>
              <a:rPr lang="en" sz="2400" b="1" dirty="0">
                <a:solidFill>
                  <a:srgbClr val="4A3651"/>
                </a:solidFill>
              </a:rPr>
              <a:t> physical memory accesses</a:t>
            </a:r>
            <a:r>
              <a:rPr lang="en" sz="2400" dirty="0"/>
              <a:t> per</a:t>
            </a:r>
            <a:r>
              <a:rPr lang="en" sz="2400" b="1" dirty="0">
                <a:solidFill>
                  <a:srgbClr val="5AABBC"/>
                </a:solidFill>
              </a:rPr>
              <a:t> virtual address</a:t>
            </a:r>
            <a:endParaRPr sz="2400" b="1" dirty="0">
              <a:solidFill>
                <a:srgbClr val="5AAB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312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Questions</a:t>
            </a:r>
            <a:endParaRPr>
              <a:solidFill>
                <a:srgbClr val="002B5B"/>
              </a:solidFill>
            </a:endParaRPr>
          </a:p>
        </p:txBody>
      </p:sp>
      <p:sp>
        <p:nvSpPr>
          <p:cNvPr id="85" name="Google Shape;85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100000"/>
              </a:lnSpc>
              <a:buAutoNum type="arabicPeriod"/>
            </a:pPr>
            <a:r>
              <a:rPr lang="en" dirty="0"/>
              <a:t>How does </a:t>
            </a:r>
            <a:r>
              <a:rPr lang="en" b="1" dirty="0">
                <a:solidFill>
                  <a:srgbClr val="002B5B"/>
                </a:solidFill>
              </a:rPr>
              <a:t>paging </a:t>
            </a:r>
            <a:r>
              <a:rPr lang="en" dirty="0"/>
              <a:t>address the </a:t>
            </a:r>
            <a:r>
              <a:rPr lang="en" b="1" dirty="0">
                <a:solidFill>
                  <a:srgbClr val="5F1709"/>
                </a:solidFill>
              </a:rPr>
              <a:t>problems</a:t>
            </a:r>
            <a:r>
              <a:rPr lang="en" dirty="0"/>
              <a:t> in </a:t>
            </a:r>
            <a:r>
              <a:rPr lang="en" b="1" dirty="0">
                <a:solidFill>
                  <a:srgbClr val="DCB439"/>
                </a:solidFill>
              </a:rPr>
              <a:t>segmentation</a:t>
            </a:r>
            <a:r>
              <a:rPr lang="en" dirty="0"/>
              <a:t>?</a:t>
            </a:r>
            <a:br>
              <a:rPr lang="en" dirty="0"/>
            </a:b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" dirty="0"/>
              <a:t>What exactly is a </a:t>
            </a:r>
            <a:r>
              <a:rPr lang="en" b="1" dirty="0">
                <a:solidFill>
                  <a:srgbClr val="5AABBC"/>
                </a:solidFill>
              </a:rPr>
              <a:t>page</a:t>
            </a:r>
            <a:r>
              <a:rPr lang="en" dirty="0"/>
              <a:t>? </a:t>
            </a:r>
            <a:r>
              <a:rPr lang="en" b="1" dirty="0">
                <a:solidFill>
                  <a:srgbClr val="4A3651"/>
                </a:solidFill>
              </a:rPr>
              <a:t>frame</a:t>
            </a:r>
            <a:r>
              <a:rPr lang="en" dirty="0"/>
              <a:t>? </a:t>
            </a:r>
            <a:r>
              <a:rPr lang="en" b="1" dirty="0">
                <a:solidFill>
                  <a:srgbClr val="002B5B"/>
                </a:solidFill>
              </a:rPr>
              <a:t>page table</a:t>
            </a:r>
            <a:r>
              <a:rPr lang="en" dirty="0"/>
              <a:t>?</a:t>
            </a:r>
            <a:br>
              <a:rPr lang="en" dirty="0"/>
            </a:b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" dirty="0"/>
              <a:t>How do we translate a </a:t>
            </a:r>
            <a:r>
              <a:rPr lang="en" b="1" dirty="0">
                <a:solidFill>
                  <a:srgbClr val="5AABBC"/>
                </a:solidFill>
              </a:rPr>
              <a:t>virtual address</a:t>
            </a:r>
            <a:r>
              <a:rPr lang="en" dirty="0"/>
              <a:t> to a </a:t>
            </a:r>
            <a:r>
              <a:rPr lang="en" b="1" dirty="0">
                <a:solidFill>
                  <a:srgbClr val="4A3651"/>
                </a:solidFill>
              </a:rPr>
              <a:t>physical address</a:t>
            </a:r>
            <a:r>
              <a:rPr lang="en" dirty="0"/>
              <a:t>?</a:t>
            </a:r>
          </a:p>
          <a:p>
            <a:pPr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" dirty="0"/>
          </a:p>
          <a:p>
            <a:pPr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" dirty="0"/>
              <a:t>How does the </a:t>
            </a:r>
            <a:r>
              <a:rPr lang="en" b="1" dirty="0">
                <a:solidFill>
                  <a:srgbClr val="002B5B"/>
                </a:solidFill>
              </a:rPr>
              <a:t>operating system </a:t>
            </a:r>
            <a:r>
              <a:rPr lang="en" dirty="0"/>
              <a:t>handle </a:t>
            </a:r>
            <a:r>
              <a:rPr lang="en" b="1" dirty="0">
                <a:solidFill>
                  <a:srgbClr val="5F1709"/>
                </a:solidFill>
              </a:rPr>
              <a:t>page faults</a:t>
            </a:r>
            <a:r>
              <a:rPr lang="en" dirty="0"/>
              <a:t>?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" dirty="0"/>
              <a:t> </a:t>
            </a:r>
            <a:r>
              <a:rPr lang="en-US" dirty="0"/>
              <a:t>What are problems of </a:t>
            </a:r>
            <a:r>
              <a:rPr lang="en" b="1" dirty="0">
                <a:solidFill>
                  <a:srgbClr val="002B5B"/>
                </a:solidFill>
              </a:rPr>
              <a:t>paging</a:t>
            </a:r>
            <a:r>
              <a:rPr lang="en" dirty="0"/>
              <a:t> ?</a:t>
            </a:r>
            <a:br>
              <a:rPr lang="en" dirty="0"/>
            </a:br>
            <a:endParaRPr dirty="0"/>
          </a:p>
          <a:p>
            <a:pPr marL="0" indent="0">
              <a:lnSpc>
                <a:spcPct val="100000"/>
              </a:lnSpc>
              <a:buNone/>
            </a:pPr>
            <a:br>
              <a:rPr lang="en" dirty="0"/>
            </a:br>
            <a:br>
              <a:rPr lang="en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6036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Segmentation: </a:t>
            </a:r>
            <a:r>
              <a:rPr lang="en">
                <a:solidFill>
                  <a:srgbClr val="DCB439"/>
                </a:solidFill>
              </a:rPr>
              <a:t>Problems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44" name="Google Shape;144;p28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6690064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>
                <a:solidFill>
                  <a:srgbClr val="000000"/>
                </a:solidFill>
              </a:rPr>
              <a:t>Unfortunately, </a:t>
            </a:r>
            <a:r>
              <a:rPr lang="en" b="1" dirty="0">
                <a:solidFill>
                  <a:srgbClr val="DCB439"/>
                </a:solidFill>
              </a:rPr>
              <a:t>segmentation</a:t>
            </a:r>
            <a:r>
              <a:rPr lang="en" dirty="0">
                <a:solidFill>
                  <a:srgbClr val="000000"/>
                </a:solidFill>
              </a:rPr>
              <a:t> suffers from a major problem:</a:t>
            </a:r>
            <a:br>
              <a:rPr lang="en" dirty="0">
                <a:solidFill>
                  <a:srgbClr val="000000"/>
                </a:solidFill>
              </a:rPr>
            </a:br>
            <a:endParaRPr sz="2400" dirty="0">
              <a:solidFill>
                <a:srgbClr val="000000"/>
              </a:solidFill>
            </a:endParaRPr>
          </a:p>
          <a:p>
            <a:pPr indent="-381000">
              <a:lnSpc>
                <a:spcPct val="100000"/>
              </a:lnSpc>
              <a:buClr>
                <a:srgbClr val="000000"/>
              </a:buClr>
              <a:buSzPts val="2400"/>
            </a:pPr>
            <a:r>
              <a:rPr lang="en" sz="2400" b="1" dirty="0">
                <a:solidFill>
                  <a:srgbClr val="465510"/>
                </a:solidFill>
              </a:rPr>
              <a:t>External fragmentation</a:t>
            </a:r>
            <a:r>
              <a:rPr lang="en" sz="2400" dirty="0">
                <a:solidFill>
                  <a:srgbClr val="000000"/>
                </a:solidFill>
              </a:rPr>
              <a:t>: the variable sized </a:t>
            </a:r>
            <a:r>
              <a:rPr lang="en" sz="2400" b="1" dirty="0">
                <a:solidFill>
                  <a:srgbClr val="999623"/>
                </a:solidFill>
              </a:rPr>
              <a:t>segments</a:t>
            </a:r>
            <a:r>
              <a:rPr lang="en" sz="2400" dirty="0">
                <a:solidFill>
                  <a:srgbClr val="000000"/>
                </a:solidFill>
              </a:rPr>
              <a:t> leads to many tiny holes</a:t>
            </a:r>
            <a:br>
              <a:rPr lang="en" sz="2400" dirty="0">
                <a:solidFill>
                  <a:srgbClr val="000000"/>
                </a:solidFill>
              </a:rPr>
            </a:br>
            <a:endParaRPr sz="1400" dirty="0">
              <a:solidFill>
                <a:srgbClr val="000000"/>
              </a:solidFill>
            </a:endParaRPr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We can </a:t>
            </a:r>
            <a:r>
              <a:rPr lang="en" sz="2400" b="1" dirty="0">
                <a:solidFill>
                  <a:srgbClr val="5F1709"/>
                </a:solidFill>
              </a:rPr>
              <a:t>compact</a:t>
            </a:r>
            <a:r>
              <a:rPr lang="en" sz="2400" dirty="0">
                <a:solidFill>
                  <a:srgbClr val="000000"/>
                </a:solidFill>
              </a:rPr>
              <a:t> </a:t>
            </a:r>
            <a:r>
              <a:rPr lang="en" sz="2400" b="1" dirty="0">
                <a:solidFill>
                  <a:srgbClr val="999623"/>
                </a:solidFill>
              </a:rPr>
              <a:t>segments</a:t>
            </a:r>
            <a:r>
              <a:rPr lang="en" sz="2400" dirty="0">
                <a:solidFill>
                  <a:srgbClr val="000000"/>
                </a:solidFill>
              </a:rPr>
              <a:t>, but that is expensive</a:t>
            </a:r>
            <a:br>
              <a:rPr lang="en" sz="2400" dirty="0">
                <a:solidFill>
                  <a:srgbClr val="000000"/>
                </a:solidFill>
              </a:rPr>
            </a:b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145" name="Google Shape;145;p28"/>
          <p:cNvSpPr/>
          <p:nvPr/>
        </p:nvSpPr>
        <p:spPr>
          <a:xfrm>
            <a:off x="7676525" y="1976700"/>
            <a:ext cx="1677000" cy="640800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4A36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Operating System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46" name="Google Shape;146;p28"/>
          <p:cNvSpPr/>
          <p:nvPr/>
        </p:nvSpPr>
        <p:spPr>
          <a:xfrm>
            <a:off x="7676525" y="2617500"/>
            <a:ext cx="1677000" cy="640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i="1">
                <a:solidFill>
                  <a:srgbClr val="9E9E9E"/>
                </a:solidFill>
              </a:rPr>
              <a:t>(free)</a:t>
            </a:r>
            <a:endParaRPr b="1" i="1">
              <a:solidFill>
                <a:srgbClr val="9E9E9E"/>
              </a:solidFill>
            </a:endParaRPr>
          </a:p>
        </p:txBody>
      </p:sp>
      <p:sp>
        <p:nvSpPr>
          <p:cNvPr id="147" name="Google Shape;147;p28"/>
          <p:cNvSpPr/>
          <p:nvPr/>
        </p:nvSpPr>
        <p:spPr>
          <a:xfrm>
            <a:off x="7676525" y="4525800"/>
            <a:ext cx="1677000" cy="4164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Stack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48" name="Google Shape;148;p28"/>
          <p:cNvSpPr/>
          <p:nvPr/>
        </p:nvSpPr>
        <p:spPr>
          <a:xfrm>
            <a:off x="7676525" y="5427900"/>
            <a:ext cx="1677000" cy="416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Heap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49" name="Google Shape;149;p28"/>
          <p:cNvSpPr/>
          <p:nvPr/>
        </p:nvSpPr>
        <p:spPr>
          <a:xfrm>
            <a:off x="7676525" y="4109400"/>
            <a:ext cx="1677000" cy="416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i="1">
                <a:solidFill>
                  <a:srgbClr val="9E9E9E"/>
                </a:solidFill>
              </a:rPr>
              <a:t>(free)</a:t>
            </a:r>
            <a:endParaRPr b="1" i="1">
              <a:solidFill>
                <a:srgbClr val="9E9E9E"/>
              </a:solidFill>
            </a:endParaRPr>
          </a:p>
        </p:txBody>
      </p:sp>
      <p:sp>
        <p:nvSpPr>
          <p:cNvPr id="150" name="Google Shape;150;p28"/>
          <p:cNvSpPr/>
          <p:nvPr/>
        </p:nvSpPr>
        <p:spPr>
          <a:xfrm>
            <a:off x="7676525" y="3683850"/>
            <a:ext cx="1677000" cy="4164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Data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151" name="Google Shape;151;p28"/>
          <p:cNvSpPr/>
          <p:nvPr/>
        </p:nvSpPr>
        <p:spPr>
          <a:xfrm>
            <a:off x="7676525" y="3258300"/>
            <a:ext cx="1677000" cy="4164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5F17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5F1709"/>
                </a:solidFill>
              </a:rPr>
              <a:t>Code</a:t>
            </a:r>
            <a:endParaRPr b="1">
              <a:solidFill>
                <a:srgbClr val="5F1709"/>
              </a:solidFill>
            </a:endParaRPr>
          </a:p>
        </p:txBody>
      </p:sp>
      <p:sp>
        <p:nvSpPr>
          <p:cNvPr id="152" name="Google Shape;152;p28"/>
          <p:cNvSpPr/>
          <p:nvPr/>
        </p:nvSpPr>
        <p:spPr>
          <a:xfrm>
            <a:off x="7676525" y="4942200"/>
            <a:ext cx="1677000" cy="485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i="1">
                <a:solidFill>
                  <a:srgbClr val="9E9E9E"/>
                </a:solidFill>
              </a:rPr>
              <a:t>(free)</a:t>
            </a:r>
            <a:endParaRPr b="1" i="1">
              <a:solidFill>
                <a:srgbClr val="9E9E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671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Paging: </a:t>
            </a:r>
            <a:r>
              <a:rPr lang="en">
                <a:solidFill>
                  <a:srgbClr val="DCB439"/>
                </a:solidFill>
              </a:rPr>
              <a:t>Overview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96" name="Google Shape;96;p23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6472188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>
                <a:solidFill>
                  <a:srgbClr val="000000"/>
                </a:solidFill>
              </a:rPr>
              <a:t>Rather than chop memory up into </a:t>
            </a:r>
            <a:r>
              <a:rPr lang="en" b="1" i="1" dirty="0">
                <a:solidFill>
                  <a:srgbClr val="5F1709"/>
                </a:solidFill>
              </a:rPr>
              <a:t>variable sized pieces</a:t>
            </a:r>
            <a:r>
              <a:rPr lang="en" dirty="0">
                <a:solidFill>
                  <a:srgbClr val="000000"/>
                </a:solidFill>
              </a:rPr>
              <a:t>, paging uses </a:t>
            </a:r>
            <a:r>
              <a:rPr lang="en" b="1" dirty="0">
                <a:solidFill>
                  <a:srgbClr val="002B5B"/>
                </a:solidFill>
              </a:rPr>
              <a:t>fixed-sized</a:t>
            </a:r>
            <a:r>
              <a:rPr lang="en" dirty="0">
                <a:solidFill>
                  <a:srgbClr val="002B5B"/>
                </a:solidFill>
              </a:rPr>
              <a:t> </a:t>
            </a:r>
            <a:r>
              <a:rPr lang="en" dirty="0">
                <a:solidFill>
                  <a:srgbClr val="000000"/>
                </a:solidFill>
              </a:rPr>
              <a:t>units called </a:t>
            </a:r>
            <a:r>
              <a:rPr lang="en" b="1" dirty="0">
                <a:solidFill>
                  <a:srgbClr val="5AABBC"/>
                </a:solidFill>
              </a:rPr>
              <a:t>pages</a:t>
            </a:r>
            <a:r>
              <a:rPr lang="en" dirty="0">
                <a:solidFill>
                  <a:srgbClr val="000000"/>
                </a:solidFill>
              </a:rPr>
              <a:t>:</a:t>
            </a: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solidFill>
                <a:srgbClr val="000000"/>
              </a:solidFill>
            </a:endParaRPr>
          </a:p>
          <a:p>
            <a:pPr indent="-381000">
              <a:lnSpc>
                <a:spcPct val="100000"/>
              </a:lnSpc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Each </a:t>
            </a:r>
            <a:r>
              <a:rPr lang="en" sz="2400" b="1" dirty="0">
                <a:solidFill>
                  <a:srgbClr val="465510"/>
                </a:solidFill>
              </a:rPr>
              <a:t>process</a:t>
            </a:r>
            <a:r>
              <a:rPr lang="en" sz="2400" dirty="0">
                <a:solidFill>
                  <a:srgbClr val="000000"/>
                </a:solidFill>
              </a:rPr>
              <a:t> has an </a:t>
            </a:r>
            <a:r>
              <a:rPr lang="en" sz="2400" b="1" dirty="0">
                <a:solidFill>
                  <a:srgbClr val="999623"/>
                </a:solidFill>
              </a:rPr>
              <a:t>address space</a:t>
            </a:r>
            <a:r>
              <a:rPr lang="en" sz="2400" dirty="0">
                <a:solidFill>
                  <a:srgbClr val="000000"/>
                </a:solidFill>
              </a:rPr>
              <a:t> that consists of </a:t>
            </a:r>
            <a:r>
              <a:rPr lang="en" sz="2400" b="1" dirty="0">
                <a:solidFill>
                  <a:srgbClr val="002B5B"/>
                </a:solidFill>
              </a:rPr>
              <a:t>fixed-size</a:t>
            </a:r>
            <a:r>
              <a:rPr lang="en" sz="2400" dirty="0">
                <a:solidFill>
                  <a:srgbClr val="000000"/>
                </a:solidFill>
              </a:rPr>
              <a:t> </a:t>
            </a:r>
            <a:r>
              <a:rPr lang="en" sz="2400" b="1" dirty="0">
                <a:solidFill>
                  <a:srgbClr val="5AABBC"/>
                </a:solidFill>
              </a:rPr>
              <a:t>pages</a:t>
            </a:r>
            <a:br>
              <a:rPr lang="en" sz="2400" dirty="0">
                <a:solidFill>
                  <a:srgbClr val="000000"/>
                </a:solidFill>
              </a:rPr>
            </a:br>
            <a:endParaRPr sz="2400" dirty="0">
              <a:solidFill>
                <a:srgbClr val="000000"/>
              </a:solidFill>
            </a:endParaRPr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Each </a:t>
            </a:r>
            <a:r>
              <a:rPr lang="en" sz="2400" b="1" dirty="0">
                <a:solidFill>
                  <a:srgbClr val="5AABBC"/>
                </a:solidFill>
              </a:rPr>
              <a:t>page</a:t>
            </a:r>
            <a:r>
              <a:rPr lang="en" sz="2400" dirty="0">
                <a:solidFill>
                  <a:srgbClr val="000000"/>
                </a:solidFill>
              </a:rPr>
              <a:t> maps to a</a:t>
            </a:r>
            <a:r>
              <a:rPr lang="en" sz="2400" b="1" dirty="0">
                <a:solidFill>
                  <a:srgbClr val="4A3651"/>
                </a:solidFill>
              </a:rPr>
              <a:t> </a:t>
            </a:r>
            <a:r>
              <a:rPr lang="en" sz="2400" dirty="0"/>
              <a:t>physical </a:t>
            </a:r>
            <a:r>
              <a:rPr lang="en-US" sz="2400" dirty="0"/>
              <a:t>space </a:t>
            </a:r>
            <a:r>
              <a:rPr lang="en" sz="2400" b="1" dirty="0">
                <a:solidFill>
                  <a:srgbClr val="4A3651"/>
                </a:solidFill>
              </a:rPr>
              <a:t>frame</a:t>
            </a:r>
            <a:r>
              <a:rPr lang="en" sz="2400" dirty="0">
                <a:solidFill>
                  <a:srgbClr val="000000"/>
                </a:solidFill>
              </a:rPr>
              <a:t> (of the same size)</a:t>
            </a:r>
            <a:endParaRPr sz="2400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565B3E-D93E-4E84-874F-F9262DCA0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388" y="1690688"/>
            <a:ext cx="4696380" cy="363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339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95B27-3CD3-4B8A-8D4E-26B03F75A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Paging: Address translation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76326-A251-46A2-A640-8E647590F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28722" cy="481777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</a:rPr>
              <a:t>Address generated by CPU is divided into:</a:t>
            </a:r>
            <a:endParaRPr lang="en-US" sz="3600" dirty="0"/>
          </a:p>
          <a:p>
            <a:pPr>
              <a:lnSpc>
                <a:spcPct val="100000"/>
              </a:lnSpc>
            </a:pPr>
            <a:r>
              <a:rPr lang="en-US" sz="2000" b="1" dirty="0">
                <a:latin typeface="Arial"/>
                <a:ea typeface="ＭＳ Ｐゴシック"/>
              </a:rPr>
              <a:t>Page number (</a:t>
            </a:r>
            <a:r>
              <a:rPr lang="en-US" sz="2000" b="1" i="1" dirty="0">
                <a:latin typeface="Arial"/>
                <a:ea typeface="ＭＳ Ｐゴシック"/>
              </a:rPr>
              <a:t>p</a:t>
            </a:r>
            <a:r>
              <a:rPr lang="en-US" sz="2000" b="1" dirty="0">
                <a:latin typeface="Arial"/>
                <a:ea typeface="ＭＳ Ｐゴシック"/>
              </a:rPr>
              <a:t>)</a:t>
            </a:r>
            <a:r>
              <a:rPr lang="en-US" sz="2000" dirty="0">
                <a:latin typeface="Arial"/>
                <a:ea typeface="ＭＳ Ｐゴシック"/>
              </a:rPr>
              <a:t> – used as an index into a </a:t>
            </a:r>
            <a:r>
              <a:rPr lang="en-US" sz="2000" i="1" dirty="0">
                <a:latin typeface="Arial"/>
                <a:ea typeface="ＭＳ Ｐゴシック"/>
              </a:rPr>
              <a:t>page</a:t>
            </a:r>
            <a:r>
              <a:rPr lang="en-US" sz="2000" dirty="0">
                <a:latin typeface="Arial"/>
                <a:ea typeface="ＭＳ Ｐゴシック"/>
              </a:rPr>
              <a:t> </a:t>
            </a:r>
            <a:r>
              <a:rPr lang="en-US" sz="2000" i="1" dirty="0">
                <a:latin typeface="Arial"/>
                <a:ea typeface="ＭＳ Ｐゴシック"/>
              </a:rPr>
              <a:t>table</a:t>
            </a:r>
            <a:r>
              <a:rPr lang="en-US" sz="2000" dirty="0">
                <a:latin typeface="Arial"/>
                <a:ea typeface="ＭＳ Ｐゴシック"/>
              </a:rPr>
              <a:t> which contains base address of each page in physical memory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2000" b="1" dirty="0">
                <a:latin typeface="Arial"/>
                <a:ea typeface="ＭＳ Ｐゴシック"/>
              </a:rPr>
              <a:t>Page offset (d)</a:t>
            </a:r>
            <a:r>
              <a:rPr lang="en-US" sz="2000" dirty="0">
                <a:latin typeface="Arial"/>
                <a:ea typeface="ＭＳ Ｐゴシック"/>
              </a:rPr>
              <a:t> – combined with base address to define the physical memory address that is sent by the MMU</a:t>
            </a:r>
            <a:endParaRPr lang="en-US" sz="3600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lvl="1">
              <a:lnSpc>
                <a:spcPct val="100000"/>
              </a:lnSpc>
              <a:buSzPct val="25000"/>
            </a:pPr>
            <a:endParaRPr lang="en-US" sz="1600" dirty="0">
              <a:latin typeface="Arial"/>
              <a:ea typeface="ＭＳ Ｐゴシック"/>
            </a:endParaRPr>
          </a:p>
          <a:p>
            <a:pPr lvl="1">
              <a:lnSpc>
                <a:spcPct val="100000"/>
              </a:lnSpc>
              <a:buSzPct val="25000"/>
            </a:pPr>
            <a:r>
              <a:rPr lang="en-US" dirty="0">
                <a:latin typeface="Arial"/>
                <a:ea typeface="ＭＳ Ｐゴシック"/>
              </a:rPr>
              <a:t>Number of pages 2</a:t>
            </a:r>
            <a:r>
              <a:rPr lang="en-US" i="1" baseline="30000" dirty="0">
                <a:latin typeface="Arial"/>
                <a:ea typeface="ＭＳ Ｐゴシック"/>
              </a:rPr>
              <a:t>l-m</a:t>
            </a:r>
            <a:r>
              <a:rPr lang="en-US" i="1" dirty="0">
                <a:latin typeface="Arial"/>
                <a:ea typeface="ＭＳ Ｐゴシック"/>
              </a:rPr>
              <a:t> and page size 2</a:t>
            </a:r>
            <a:r>
              <a:rPr lang="en-US" baseline="30000" dirty="0">
                <a:latin typeface="Arial"/>
                <a:ea typeface="ＭＳ Ｐゴシック"/>
              </a:rPr>
              <a:t>m</a:t>
            </a:r>
            <a:endParaRPr lang="en-US" sz="3600" baseline="30000" dirty="0"/>
          </a:p>
          <a:p>
            <a:endParaRPr lang="en-US" dirty="0"/>
          </a:p>
        </p:txBody>
      </p:sp>
      <p:sp>
        <p:nvSpPr>
          <p:cNvPr id="21" name="CustomShape 5">
            <a:extLst>
              <a:ext uri="{FF2B5EF4-FFF2-40B4-BE49-F238E27FC236}">
                <a16:creationId xmlns:a16="http://schemas.microsoft.com/office/drawing/2014/main" id="{5349A45A-B755-47D3-AC77-57BCC3924D8E}"/>
              </a:ext>
            </a:extLst>
          </p:cNvPr>
          <p:cNvSpPr/>
          <p:nvPr/>
        </p:nvSpPr>
        <p:spPr>
          <a:xfrm>
            <a:off x="2549261" y="4071936"/>
            <a:ext cx="1521720" cy="362880"/>
          </a:xfrm>
          <a:prstGeom prst="rect">
            <a:avLst/>
          </a:prstGeom>
        </p:spPr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dirty="0">
                <a:latin typeface="Arial"/>
                <a:ea typeface="ＭＳ Ｐゴシック"/>
              </a:rPr>
              <a:t>page number</a:t>
            </a:r>
            <a:endParaRPr dirty="0"/>
          </a:p>
        </p:txBody>
      </p:sp>
      <p:sp>
        <p:nvSpPr>
          <p:cNvPr id="22" name="CustomShape 6">
            <a:extLst>
              <a:ext uri="{FF2B5EF4-FFF2-40B4-BE49-F238E27FC236}">
                <a16:creationId xmlns:a16="http://schemas.microsoft.com/office/drawing/2014/main" id="{FCECE628-7EE7-4EBD-A782-F6641727372C}"/>
              </a:ext>
            </a:extLst>
          </p:cNvPr>
          <p:cNvSpPr/>
          <p:nvPr/>
        </p:nvSpPr>
        <p:spPr>
          <a:xfrm>
            <a:off x="4339440" y="4034251"/>
            <a:ext cx="1311120" cy="362880"/>
          </a:xfrm>
          <a:prstGeom prst="rect">
            <a:avLst/>
          </a:prstGeom>
        </p:spPr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dirty="0">
                <a:latin typeface="Arial"/>
                <a:ea typeface="ＭＳ Ｐゴシック"/>
              </a:rPr>
              <a:t>page offset</a:t>
            </a:r>
            <a:endParaRPr dirty="0"/>
          </a:p>
        </p:txBody>
      </p:sp>
      <p:sp>
        <p:nvSpPr>
          <p:cNvPr id="23" name="CustomShape 9">
            <a:extLst>
              <a:ext uri="{FF2B5EF4-FFF2-40B4-BE49-F238E27FC236}">
                <a16:creationId xmlns:a16="http://schemas.microsoft.com/office/drawing/2014/main" id="{2FE97D4D-0731-4193-A83B-EAD5E208C554}"/>
              </a:ext>
            </a:extLst>
          </p:cNvPr>
          <p:cNvSpPr/>
          <p:nvPr/>
        </p:nvSpPr>
        <p:spPr>
          <a:xfrm>
            <a:off x="2905704" y="4912920"/>
            <a:ext cx="791280" cy="3628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i="1" dirty="0">
                <a:solidFill>
                  <a:schemeClr val="accent1"/>
                </a:solidFill>
                <a:latin typeface="Arial"/>
                <a:ea typeface="ＭＳ Ｐゴシック"/>
              </a:rPr>
              <a:t>l - m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24" name="CustomShape 10">
            <a:extLst>
              <a:ext uri="{FF2B5EF4-FFF2-40B4-BE49-F238E27FC236}">
                <a16:creationId xmlns:a16="http://schemas.microsoft.com/office/drawing/2014/main" id="{D57DCEDF-4203-4F89-B218-DF275753D449}"/>
              </a:ext>
            </a:extLst>
          </p:cNvPr>
          <p:cNvSpPr/>
          <p:nvPr/>
        </p:nvSpPr>
        <p:spPr>
          <a:xfrm>
            <a:off x="4591440" y="4922280"/>
            <a:ext cx="435600" cy="3628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i="1" dirty="0">
                <a:solidFill>
                  <a:schemeClr val="accent1"/>
                </a:solidFill>
                <a:ea typeface="ＭＳ Ｐゴシック"/>
              </a:rPr>
              <a:t>m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25" name="CustomShape 3">
            <a:extLst>
              <a:ext uri="{FF2B5EF4-FFF2-40B4-BE49-F238E27FC236}">
                <a16:creationId xmlns:a16="http://schemas.microsoft.com/office/drawing/2014/main" id="{53DD6A11-4DE6-4495-863B-FAD47DA87EC3}"/>
              </a:ext>
            </a:extLst>
          </p:cNvPr>
          <p:cNvSpPr/>
          <p:nvPr/>
        </p:nvSpPr>
        <p:spPr>
          <a:xfrm>
            <a:off x="2478240" y="4437360"/>
            <a:ext cx="1658754" cy="43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26" name="CustomShape 3">
            <a:extLst>
              <a:ext uri="{FF2B5EF4-FFF2-40B4-BE49-F238E27FC236}">
                <a16:creationId xmlns:a16="http://schemas.microsoft.com/office/drawing/2014/main" id="{895F5FBB-0CD1-4F78-8208-7BC22CA3C255}"/>
              </a:ext>
            </a:extLst>
          </p:cNvPr>
          <p:cNvSpPr/>
          <p:nvPr/>
        </p:nvSpPr>
        <p:spPr>
          <a:xfrm>
            <a:off x="4197663" y="4437360"/>
            <a:ext cx="1972318" cy="435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pic>
        <p:nvPicPr>
          <p:cNvPr id="28" name="Picture 6">
            <a:extLst>
              <a:ext uri="{FF2B5EF4-FFF2-40B4-BE49-F238E27FC236}">
                <a16:creationId xmlns:a16="http://schemas.microsoft.com/office/drawing/2014/main" id="{A87C3310-6CAF-4DB3-98FD-DB4D8C109A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53408" y="1619667"/>
            <a:ext cx="3758400" cy="468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41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F93FA-C63F-4A33-8A8E-731857D0A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Paging: Address translation (cont.) 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9F74287-6F74-448E-9326-666591245A8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0078" y="1488274"/>
            <a:ext cx="7099184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43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Paging: </a:t>
            </a:r>
            <a:r>
              <a:rPr lang="en">
                <a:solidFill>
                  <a:srgbClr val="DCB439"/>
                </a:solidFill>
              </a:rPr>
              <a:t>Address Translation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26" name="Google Shape;126;p25"/>
          <p:cNvSpPr txBox="1">
            <a:spLocks noGrp="1"/>
          </p:cNvSpPr>
          <p:nvPr>
            <p:ph idx="1"/>
          </p:nvPr>
        </p:nvSpPr>
        <p:spPr>
          <a:xfrm>
            <a:off x="838200" y="1615462"/>
            <a:ext cx="6281691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>
                <a:solidFill>
                  <a:srgbClr val="000000"/>
                </a:solidFill>
              </a:rPr>
              <a:t>Given the </a:t>
            </a:r>
            <a:r>
              <a:rPr lang="en" b="1" dirty="0">
                <a:solidFill>
                  <a:srgbClr val="5AABBC"/>
                </a:solidFill>
              </a:rPr>
              <a:t>virtual address</a:t>
            </a:r>
            <a:r>
              <a:rPr lang="en" dirty="0">
                <a:solidFill>
                  <a:srgbClr val="000000"/>
                </a:solidFill>
              </a:rPr>
              <a:t>, </a:t>
            </a:r>
            <a:r>
              <a:rPr lang="en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36</a:t>
            </a:r>
            <a:r>
              <a:rPr lang="en" dirty="0">
                <a:solidFill>
                  <a:srgbClr val="000000"/>
                </a:solidFill>
              </a:rPr>
              <a:t>, answer the following questions:</a:t>
            </a: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sz="12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" sz="2400" b="1" dirty="0">
                <a:solidFill>
                  <a:srgbClr val="999623"/>
                </a:solidFill>
                <a:latin typeface="Consolas"/>
                <a:ea typeface="Consolas"/>
                <a:cs typeface="Consolas"/>
                <a:sym typeface="Consolas"/>
              </a:rPr>
              <a:t>10 </a:t>
            </a:r>
            <a:r>
              <a:rPr lang="en" sz="24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0100</a:t>
            </a:r>
            <a:br>
              <a:rPr lang="en" sz="2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b="1" dirty="0">
                <a:solidFill>
                  <a:srgbClr val="999623"/>
                </a:solidFill>
                <a:latin typeface="Consolas"/>
                <a:ea typeface="Consolas"/>
                <a:cs typeface="Consolas"/>
                <a:sym typeface="Consolas"/>
              </a:rPr>
              <a:t>VPN</a:t>
            </a:r>
            <a:r>
              <a:rPr lang="en" sz="2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Offset</a:t>
            </a:r>
            <a:br>
              <a:rPr lang="en" sz="24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000" b="1" dirty="0">
              <a:solidFill>
                <a:srgbClr val="46551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>
              <a:lnSpc>
                <a:spcPct val="100000"/>
              </a:lnSpc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Which </a:t>
            </a:r>
            <a:r>
              <a:rPr lang="en" sz="2400" b="1" dirty="0">
                <a:solidFill>
                  <a:srgbClr val="5AABBC"/>
                </a:solidFill>
              </a:rPr>
              <a:t>page</a:t>
            </a:r>
            <a:r>
              <a:rPr lang="en" sz="2400" dirty="0">
                <a:solidFill>
                  <a:srgbClr val="000000"/>
                </a:solidFill>
              </a:rPr>
              <a:t> is this address located?</a:t>
            </a:r>
            <a:br>
              <a:rPr lang="en" sz="2400" dirty="0">
                <a:solidFill>
                  <a:srgbClr val="000000"/>
                </a:solidFill>
              </a:rPr>
            </a:br>
            <a:endParaRPr sz="2400" dirty="0">
              <a:solidFill>
                <a:srgbClr val="000000"/>
              </a:solidFill>
            </a:endParaRPr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Which </a:t>
            </a:r>
            <a:r>
              <a:rPr lang="en" sz="2400" b="1" dirty="0">
                <a:solidFill>
                  <a:srgbClr val="4A3651"/>
                </a:solidFill>
              </a:rPr>
              <a:t>page frame</a:t>
            </a:r>
            <a:r>
              <a:rPr lang="en" sz="2400" dirty="0">
                <a:solidFill>
                  <a:srgbClr val="000000"/>
                </a:solidFill>
              </a:rPr>
              <a:t> is this address located?</a:t>
            </a:r>
            <a:br>
              <a:rPr lang="en" sz="2400" dirty="0">
                <a:solidFill>
                  <a:srgbClr val="000000"/>
                </a:solidFill>
              </a:rPr>
            </a:br>
            <a:endParaRPr sz="2400" dirty="0">
              <a:solidFill>
                <a:srgbClr val="000000"/>
              </a:solidFill>
            </a:endParaRPr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What is the </a:t>
            </a:r>
            <a:r>
              <a:rPr lang="en" sz="2400" b="1" dirty="0">
                <a:solidFill>
                  <a:srgbClr val="465510"/>
                </a:solidFill>
              </a:rPr>
              <a:t>offset</a:t>
            </a:r>
            <a:r>
              <a:rPr lang="en" sz="2400" dirty="0">
                <a:solidFill>
                  <a:srgbClr val="000000"/>
                </a:solidFill>
              </a:rPr>
              <a:t> of this address?</a:t>
            </a:r>
            <a:br>
              <a:rPr lang="en" sz="2400" dirty="0">
                <a:solidFill>
                  <a:srgbClr val="000000"/>
                </a:solidFill>
              </a:rPr>
            </a:br>
            <a:r>
              <a:rPr lang="en" sz="2400" dirty="0">
                <a:solidFill>
                  <a:srgbClr val="000000"/>
                </a:solidFill>
              </a:rPr>
              <a:t> </a:t>
            </a:r>
            <a:endParaRPr sz="2400" dirty="0">
              <a:solidFill>
                <a:srgbClr val="000000"/>
              </a:solidFill>
            </a:endParaRPr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What is the </a:t>
            </a:r>
            <a:r>
              <a:rPr lang="en" sz="2400" b="1" dirty="0">
                <a:solidFill>
                  <a:srgbClr val="4A3651"/>
                </a:solidFill>
              </a:rPr>
              <a:t>physical address</a:t>
            </a:r>
            <a:r>
              <a:rPr lang="en" sz="2400" dirty="0">
                <a:solidFill>
                  <a:srgbClr val="000000"/>
                </a:solidFill>
              </a:rPr>
              <a:t>? 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4" name="Google Shape;97;p23">
            <a:extLst>
              <a:ext uri="{FF2B5EF4-FFF2-40B4-BE49-F238E27FC236}">
                <a16:creationId xmlns:a16="http://schemas.microsoft.com/office/drawing/2014/main" id="{EC5F2FB3-AB40-4092-A993-DE1427EB7C86}"/>
              </a:ext>
            </a:extLst>
          </p:cNvPr>
          <p:cNvSpPr/>
          <p:nvPr/>
        </p:nvSpPr>
        <p:spPr>
          <a:xfrm>
            <a:off x="8046875" y="1615599"/>
            <a:ext cx="1677000" cy="6408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65510"/>
                </a:solidFill>
              </a:rPr>
              <a:t>Operating System</a:t>
            </a:r>
            <a:endParaRPr b="1" dirty="0">
              <a:solidFill>
                <a:srgbClr val="465510"/>
              </a:solidFill>
            </a:endParaRPr>
          </a:p>
        </p:txBody>
      </p:sp>
      <p:sp>
        <p:nvSpPr>
          <p:cNvPr id="5" name="Google Shape;98;p23">
            <a:extLst>
              <a:ext uri="{FF2B5EF4-FFF2-40B4-BE49-F238E27FC236}">
                <a16:creationId xmlns:a16="http://schemas.microsoft.com/office/drawing/2014/main" id="{9AC70909-9696-48B7-8D1E-6361F44FACFA}"/>
              </a:ext>
            </a:extLst>
          </p:cNvPr>
          <p:cNvSpPr/>
          <p:nvPr/>
        </p:nvSpPr>
        <p:spPr>
          <a:xfrm>
            <a:off x="8046875" y="2256399"/>
            <a:ext cx="1677000" cy="640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rgbClr val="9E9E9E"/>
                </a:solidFill>
              </a:rPr>
              <a:t>(Unused)</a:t>
            </a:r>
            <a:endParaRPr b="1" i="1">
              <a:solidFill>
                <a:srgbClr val="9E9E9E"/>
              </a:solidFill>
            </a:endParaRPr>
          </a:p>
        </p:txBody>
      </p:sp>
      <p:sp>
        <p:nvSpPr>
          <p:cNvPr id="6" name="Google Shape;99;p23">
            <a:extLst>
              <a:ext uri="{FF2B5EF4-FFF2-40B4-BE49-F238E27FC236}">
                <a16:creationId xmlns:a16="http://schemas.microsoft.com/office/drawing/2014/main" id="{970586C1-77F5-4C39-A93A-393FCF7BD4B5}"/>
              </a:ext>
            </a:extLst>
          </p:cNvPr>
          <p:cNvSpPr/>
          <p:nvPr/>
        </p:nvSpPr>
        <p:spPr>
          <a:xfrm>
            <a:off x="8046875" y="2897199"/>
            <a:ext cx="1677000" cy="6408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2B5B"/>
                </a:solidFill>
              </a:rPr>
              <a:t>Page 3</a:t>
            </a:r>
            <a:endParaRPr b="1" dirty="0">
              <a:solidFill>
                <a:srgbClr val="002B5B"/>
              </a:solidFill>
            </a:endParaRPr>
          </a:p>
        </p:txBody>
      </p:sp>
      <p:sp>
        <p:nvSpPr>
          <p:cNvPr id="7" name="Google Shape;100;p23">
            <a:extLst>
              <a:ext uri="{FF2B5EF4-FFF2-40B4-BE49-F238E27FC236}">
                <a16:creationId xmlns:a16="http://schemas.microsoft.com/office/drawing/2014/main" id="{8CD8827F-E4BD-42A6-8DC3-F23AFEBE4DAF}"/>
              </a:ext>
            </a:extLst>
          </p:cNvPr>
          <p:cNvSpPr/>
          <p:nvPr/>
        </p:nvSpPr>
        <p:spPr>
          <a:xfrm>
            <a:off x="8046875" y="3537999"/>
            <a:ext cx="1677000" cy="6408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2B5B"/>
                </a:solidFill>
              </a:rPr>
              <a:t>Page 0 </a:t>
            </a:r>
            <a:endParaRPr b="1" dirty="0">
              <a:solidFill>
                <a:srgbClr val="002B5B"/>
              </a:solidFill>
            </a:endParaRPr>
          </a:p>
        </p:txBody>
      </p:sp>
      <p:sp>
        <p:nvSpPr>
          <p:cNvPr id="8" name="Google Shape;101;p23">
            <a:extLst>
              <a:ext uri="{FF2B5EF4-FFF2-40B4-BE49-F238E27FC236}">
                <a16:creationId xmlns:a16="http://schemas.microsoft.com/office/drawing/2014/main" id="{678E1D0F-CC39-4429-9518-A4F088FDCB76}"/>
              </a:ext>
            </a:extLst>
          </p:cNvPr>
          <p:cNvSpPr/>
          <p:nvPr/>
        </p:nvSpPr>
        <p:spPr>
          <a:xfrm>
            <a:off x="8046875" y="4178799"/>
            <a:ext cx="1677000" cy="640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rgbClr val="9E9E9E"/>
                </a:solidFill>
              </a:rPr>
              <a:t>(Unused)</a:t>
            </a:r>
            <a:endParaRPr b="1" i="1">
              <a:solidFill>
                <a:srgbClr val="9E9E9E"/>
              </a:solidFill>
            </a:endParaRPr>
          </a:p>
        </p:txBody>
      </p:sp>
      <p:sp>
        <p:nvSpPr>
          <p:cNvPr id="9" name="Google Shape;102;p23">
            <a:extLst>
              <a:ext uri="{FF2B5EF4-FFF2-40B4-BE49-F238E27FC236}">
                <a16:creationId xmlns:a16="http://schemas.microsoft.com/office/drawing/2014/main" id="{6026A1E3-13C7-41F1-9775-88DBA21AE646}"/>
              </a:ext>
            </a:extLst>
          </p:cNvPr>
          <p:cNvSpPr/>
          <p:nvPr/>
        </p:nvSpPr>
        <p:spPr>
          <a:xfrm>
            <a:off x="8046875" y="4819599"/>
            <a:ext cx="1677000" cy="6408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2B5B"/>
                </a:solidFill>
              </a:rPr>
              <a:t>Page 2 </a:t>
            </a:r>
            <a:endParaRPr b="1" dirty="0">
              <a:solidFill>
                <a:srgbClr val="002B5B"/>
              </a:solidFill>
            </a:endParaRPr>
          </a:p>
        </p:txBody>
      </p:sp>
      <p:sp>
        <p:nvSpPr>
          <p:cNvPr id="10" name="Google Shape;103;p23">
            <a:extLst>
              <a:ext uri="{FF2B5EF4-FFF2-40B4-BE49-F238E27FC236}">
                <a16:creationId xmlns:a16="http://schemas.microsoft.com/office/drawing/2014/main" id="{7D6F4730-AFBE-4FD6-96CD-5642C6C56C14}"/>
              </a:ext>
            </a:extLst>
          </p:cNvPr>
          <p:cNvSpPr/>
          <p:nvPr/>
        </p:nvSpPr>
        <p:spPr>
          <a:xfrm>
            <a:off x="8046875" y="5460399"/>
            <a:ext cx="1677000" cy="640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rgbClr val="9E9E9E"/>
                </a:solidFill>
              </a:rPr>
              <a:t>(Unused)</a:t>
            </a:r>
            <a:endParaRPr b="1" i="1">
              <a:solidFill>
                <a:srgbClr val="9E9E9E"/>
              </a:solidFill>
            </a:endParaRPr>
          </a:p>
        </p:txBody>
      </p:sp>
      <p:sp>
        <p:nvSpPr>
          <p:cNvPr id="11" name="Google Shape;104;p23">
            <a:extLst>
              <a:ext uri="{FF2B5EF4-FFF2-40B4-BE49-F238E27FC236}">
                <a16:creationId xmlns:a16="http://schemas.microsoft.com/office/drawing/2014/main" id="{1910B7C1-A7C6-4BEC-98D9-374F35A00E0B}"/>
              </a:ext>
            </a:extLst>
          </p:cNvPr>
          <p:cNvSpPr/>
          <p:nvPr/>
        </p:nvSpPr>
        <p:spPr>
          <a:xfrm>
            <a:off x="8046875" y="6101199"/>
            <a:ext cx="1677000" cy="6408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2B5B"/>
                </a:solidFill>
              </a:rPr>
              <a:t>Page 1 </a:t>
            </a:r>
            <a:endParaRPr b="1" dirty="0">
              <a:solidFill>
                <a:srgbClr val="002B5B"/>
              </a:solidFill>
            </a:endParaRPr>
          </a:p>
        </p:txBody>
      </p:sp>
      <p:sp>
        <p:nvSpPr>
          <p:cNvPr id="12" name="Google Shape;105;p23">
            <a:extLst>
              <a:ext uri="{FF2B5EF4-FFF2-40B4-BE49-F238E27FC236}">
                <a16:creationId xmlns:a16="http://schemas.microsoft.com/office/drawing/2014/main" id="{99F1C625-5BC9-498B-9CB3-60F3824BB251}"/>
              </a:ext>
            </a:extLst>
          </p:cNvPr>
          <p:cNvSpPr txBox="1"/>
          <p:nvPr/>
        </p:nvSpPr>
        <p:spPr>
          <a:xfrm>
            <a:off x="7244180" y="1615462"/>
            <a:ext cx="802695" cy="7077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0</a:t>
            </a:r>
            <a:br>
              <a:rPr lang="en" b="1" dirty="0">
                <a:latin typeface="Consolas"/>
                <a:ea typeface="Consolas"/>
                <a:cs typeface="Consolas"/>
                <a:sym typeface="Consolas"/>
              </a:rPr>
            </a:b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16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32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48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64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80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96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112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128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" name="Google Shape;106;p23">
            <a:extLst>
              <a:ext uri="{FF2B5EF4-FFF2-40B4-BE49-F238E27FC236}">
                <a16:creationId xmlns:a16="http://schemas.microsoft.com/office/drawing/2014/main" id="{204902A9-DCA5-4A9E-9990-6907B980EC21}"/>
              </a:ext>
            </a:extLst>
          </p:cNvPr>
          <p:cNvSpPr txBox="1"/>
          <p:nvPr/>
        </p:nvSpPr>
        <p:spPr>
          <a:xfrm>
            <a:off x="9723875" y="1615599"/>
            <a:ext cx="10971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A3651"/>
                </a:solidFill>
              </a:rPr>
              <a:t>Frame 0</a:t>
            </a:r>
            <a:endParaRPr b="1" dirty="0">
              <a:solidFill>
                <a:srgbClr val="4A3651"/>
              </a:solidFill>
            </a:endParaRPr>
          </a:p>
        </p:txBody>
      </p:sp>
      <p:sp>
        <p:nvSpPr>
          <p:cNvPr id="14" name="Google Shape;107;p23">
            <a:extLst>
              <a:ext uri="{FF2B5EF4-FFF2-40B4-BE49-F238E27FC236}">
                <a16:creationId xmlns:a16="http://schemas.microsoft.com/office/drawing/2014/main" id="{02711E7C-BDD4-4EC7-A2A3-80BFEE254005}"/>
              </a:ext>
            </a:extLst>
          </p:cNvPr>
          <p:cNvSpPr txBox="1"/>
          <p:nvPr/>
        </p:nvSpPr>
        <p:spPr>
          <a:xfrm>
            <a:off x="9723875" y="2256399"/>
            <a:ext cx="10971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A3651"/>
                </a:solidFill>
              </a:rPr>
              <a:t>Frame 1</a:t>
            </a:r>
            <a:endParaRPr b="1" dirty="0">
              <a:solidFill>
                <a:srgbClr val="4A3651"/>
              </a:solidFill>
            </a:endParaRPr>
          </a:p>
        </p:txBody>
      </p:sp>
      <p:sp>
        <p:nvSpPr>
          <p:cNvPr id="15" name="Google Shape;108;p23">
            <a:extLst>
              <a:ext uri="{FF2B5EF4-FFF2-40B4-BE49-F238E27FC236}">
                <a16:creationId xmlns:a16="http://schemas.microsoft.com/office/drawing/2014/main" id="{04B61EC4-B199-4C3C-BDDE-53B14510AFF4}"/>
              </a:ext>
            </a:extLst>
          </p:cNvPr>
          <p:cNvSpPr txBox="1"/>
          <p:nvPr/>
        </p:nvSpPr>
        <p:spPr>
          <a:xfrm>
            <a:off x="9723875" y="2897199"/>
            <a:ext cx="10971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A3651"/>
                </a:solidFill>
              </a:rPr>
              <a:t>Frame 2</a:t>
            </a:r>
            <a:endParaRPr b="1" dirty="0">
              <a:solidFill>
                <a:srgbClr val="4A3651"/>
              </a:solidFill>
            </a:endParaRPr>
          </a:p>
        </p:txBody>
      </p:sp>
      <p:sp>
        <p:nvSpPr>
          <p:cNvPr id="16" name="Google Shape;109;p23">
            <a:extLst>
              <a:ext uri="{FF2B5EF4-FFF2-40B4-BE49-F238E27FC236}">
                <a16:creationId xmlns:a16="http://schemas.microsoft.com/office/drawing/2014/main" id="{B378A96A-8B78-4B6D-AC12-78F6AD7B2F26}"/>
              </a:ext>
            </a:extLst>
          </p:cNvPr>
          <p:cNvSpPr txBox="1"/>
          <p:nvPr/>
        </p:nvSpPr>
        <p:spPr>
          <a:xfrm>
            <a:off x="9723875" y="3537999"/>
            <a:ext cx="10971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A3651"/>
                </a:solidFill>
              </a:rPr>
              <a:t>Frame 3</a:t>
            </a:r>
            <a:endParaRPr b="1" dirty="0">
              <a:solidFill>
                <a:srgbClr val="4A3651"/>
              </a:solidFill>
            </a:endParaRPr>
          </a:p>
        </p:txBody>
      </p:sp>
      <p:sp>
        <p:nvSpPr>
          <p:cNvPr id="17" name="Google Shape;110;p23">
            <a:extLst>
              <a:ext uri="{FF2B5EF4-FFF2-40B4-BE49-F238E27FC236}">
                <a16:creationId xmlns:a16="http://schemas.microsoft.com/office/drawing/2014/main" id="{A0DB0F15-38A9-4003-A40C-58F8312310A6}"/>
              </a:ext>
            </a:extLst>
          </p:cNvPr>
          <p:cNvSpPr txBox="1"/>
          <p:nvPr/>
        </p:nvSpPr>
        <p:spPr>
          <a:xfrm>
            <a:off x="9723875" y="4178799"/>
            <a:ext cx="10971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A3651"/>
                </a:solidFill>
              </a:rPr>
              <a:t>Frame 4</a:t>
            </a:r>
            <a:endParaRPr b="1" dirty="0">
              <a:solidFill>
                <a:srgbClr val="4A3651"/>
              </a:solidFill>
            </a:endParaRPr>
          </a:p>
        </p:txBody>
      </p:sp>
      <p:sp>
        <p:nvSpPr>
          <p:cNvPr id="18" name="Google Shape;111;p23">
            <a:extLst>
              <a:ext uri="{FF2B5EF4-FFF2-40B4-BE49-F238E27FC236}">
                <a16:creationId xmlns:a16="http://schemas.microsoft.com/office/drawing/2014/main" id="{28EEA524-A890-4AEA-BB94-AAAC5E10CCF6}"/>
              </a:ext>
            </a:extLst>
          </p:cNvPr>
          <p:cNvSpPr txBox="1"/>
          <p:nvPr/>
        </p:nvSpPr>
        <p:spPr>
          <a:xfrm>
            <a:off x="9723875" y="4819599"/>
            <a:ext cx="10971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A3651"/>
                </a:solidFill>
              </a:rPr>
              <a:t>Frame 5</a:t>
            </a:r>
            <a:endParaRPr b="1" dirty="0">
              <a:solidFill>
                <a:srgbClr val="4A3651"/>
              </a:solidFill>
            </a:endParaRPr>
          </a:p>
        </p:txBody>
      </p:sp>
      <p:sp>
        <p:nvSpPr>
          <p:cNvPr id="19" name="Google Shape;112;p23">
            <a:extLst>
              <a:ext uri="{FF2B5EF4-FFF2-40B4-BE49-F238E27FC236}">
                <a16:creationId xmlns:a16="http://schemas.microsoft.com/office/drawing/2014/main" id="{F7261AA6-22F0-4B8F-A354-3A1D7B8FCEDE}"/>
              </a:ext>
            </a:extLst>
          </p:cNvPr>
          <p:cNvSpPr txBox="1"/>
          <p:nvPr/>
        </p:nvSpPr>
        <p:spPr>
          <a:xfrm>
            <a:off x="9723875" y="5460399"/>
            <a:ext cx="10971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A3651"/>
                </a:solidFill>
              </a:rPr>
              <a:t>Frame 6</a:t>
            </a:r>
            <a:endParaRPr b="1" dirty="0">
              <a:solidFill>
                <a:srgbClr val="4A3651"/>
              </a:solidFill>
            </a:endParaRPr>
          </a:p>
        </p:txBody>
      </p:sp>
      <p:sp>
        <p:nvSpPr>
          <p:cNvPr id="20" name="Google Shape;113;p23">
            <a:extLst>
              <a:ext uri="{FF2B5EF4-FFF2-40B4-BE49-F238E27FC236}">
                <a16:creationId xmlns:a16="http://schemas.microsoft.com/office/drawing/2014/main" id="{F8F477F7-7A42-4919-9A80-75F09B57C170}"/>
              </a:ext>
            </a:extLst>
          </p:cNvPr>
          <p:cNvSpPr txBox="1"/>
          <p:nvPr/>
        </p:nvSpPr>
        <p:spPr>
          <a:xfrm>
            <a:off x="9723875" y="6101199"/>
            <a:ext cx="10971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A3651"/>
                </a:solidFill>
              </a:rPr>
              <a:t>Frame 7</a:t>
            </a:r>
            <a:endParaRPr b="1" dirty="0">
              <a:solidFill>
                <a:srgbClr val="4A36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128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Paging: </a:t>
            </a:r>
            <a:r>
              <a:rPr lang="en">
                <a:solidFill>
                  <a:srgbClr val="DCB439"/>
                </a:solidFill>
              </a:rPr>
              <a:t>Memory Usage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32" name="Google Shape;132;p2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>
                <a:solidFill>
                  <a:srgbClr val="000000"/>
                </a:solidFill>
              </a:rPr>
              <a:t>Suppose we had a </a:t>
            </a:r>
            <a:r>
              <a:rPr lang="en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32-bit</a:t>
            </a:r>
            <a:r>
              <a:rPr lang="en" dirty="0">
                <a:solidFill>
                  <a:srgbClr val="000000"/>
                </a:solidFill>
              </a:rPr>
              <a:t> machine with </a:t>
            </a:r>
            <a:r>
              <a:rPr lang="en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4KB</a:t>
            </a:r>
            <a:r>
              <a:rPr lang="en" dirty="0">
                <a:solidFill>
                  <a:srgbClr val="000000"/>
                </a:solidFill>
              </a:rPr>
              <a:t> </a:t>
            </a:r>
            <a:r>
              <a:rPr lang="en" b="1" dirty="0">
                <a:solidFill>
                  <a:srgbClr val="5AABBC"/>
                </a:solidFill>
              </a:rPr>
              <a:t>pages</a:t>
            </a:r>
            <a:r>
              <a:rPr lang="en" dirty="0">
                <a:solidFill>
                  <a:srgbClr val="000000"/>
                </a:solidFill>
              </a:rPr>
              <a:t>:</a:t>
            </a: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solidFill>
                <a:srgbClr val="000000"/>
              </a:solidFill>
            </a:endParaRPr>
          </a:p>
          <a:p>
            <a:pPr indent="-381000">
              <a:lnSpc>
                <a:spcPct val="100000"/>
              </a:lnSpc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How many </a:t>
            </a:r>
            <a:r>
              <a:rPr lang="en" sz="2400" b="1" dirty="0">
                <a:solidFill>
                  <a:srgbClr val="5AABBC"/>
                </a:solidFill>
              </a:rPr>
              <a:t>pages</a:t>
            </a:r>
            <a:r>
              <a:rPr lang="en" sz="2400" dirty="0">
                <a:solidFill>
                  <a:srgbClr val="000000"/>
                </a:solidFill>
              </a:rPr>
              <a:t> can a </a:t>
            </a:r>
            <a:r>
              <a:rPr lang="en" sz="2400" b="1" dirty="0">
                <a:solidFill>
                  <a:srgbClr val="465510"/>
                </a:solidFill>
              </a:rPr>
              <a:t>process</a:t>
            </a:r>
            <a:r>
              <a:rPr lang="en" sz="2400" dirty="0">
                <a:solidFill>
                  <a:srgbClr val="000000"/>
                </a:solidFill>
              </a:rPr>
              <a:t> have?</a:t>
            </a:r>
            <a:br>
              <a:rPr lang="en" sz="2400" dirty="0">
                <a:solidFill>
                  <a:srgbClr val="000000"/>
                </a:solidFill>
              </a:rPr>
            </a:br>
            <a:br>
              <a:rPr lang="en" sz="1000" dirty="0">
                <a:solidFill>
                  <a:srgbClr val="000000"/>
                </a:solidFill>
              </a:rPr>
            </a:br>
            <a:r>
              <a:rPr lang="en" sz="2400" b="1" i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2400" b="1" i="1" baseline="30000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32 </a:t>
            </a:r>
            <a:r>
              <a:rPr lang="en" sz="2400" b="1" i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/ 2</a:t>
            </a:r>
            <a:r>
              <a:rPr lang="en" sz="2400" b="1" i="1" baseline="30000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(2 + 10) </a:t>
            </a:r>
            <a:r>
              <a:rPr lang="en" sz="2400" b="1" i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= 2</a:t>
            </a:r>
            <a:r>
              <a:rPr lang="en" sz="2400" b="1" i="1" baseline="30000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20  </a:t>
            </a:r>
            <a:r>
              <a:rPr lang="en" sz="2400" b="1" i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~ A million</a:t>
            </a:r>
            <a:br>
              <a:rPr lang="en" sz="2400" b="1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000" b="1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How many bits do we need for the </a:t>
            </a:r>
            <a:r>
              <a:rPr lang="en" sz="2400" b="1" dirty="0">
                <a:solidFill>
                  <a:srgbClr val="999623"/>
                </a:solidFill>
              </a:rPr>
              <a:t>VPN</a:t>
            </a:r>
            <a:r>
              <a:rPr lang="en" sz="2400" dirty="0">
                <a:solidFill>
                  <a:srgbClr val="000000"/>
                </a:solidFill>
              </a:rPr>
              <a:t>?</a:t>
            </a:r>
            <a:r>
              <a:rPr lang="en" sz="2400" i="1" dirty="0">
                <a:solidFill>
                  <a:srgbClr val="002B5B"/>
                </a:solidFill>
              </a:rPr>
              <a:t> </a:t>
            </a:r>
            <a:r>
              <a:rPr lang="en" sz="2400" b="1" i="1" dirty="0">
                <a:solidFill>
                  <a:srgbClr val="002B5B"/>
                </a:solidFill>
              </a:rPr>
              <a:t>20 bits</a:t>
            </a:r>
            <a:br>
              <a:rPr lang="en" sz="2400" i="1" dirty="0">
                <a:solidFill>
                  <a:srgbClr val="002B5B"/>
                </a:solidFill>
              </a:rPr>
            </a:br>
            <a:endParaRPr sz="2400" i="1" dirty="0">
              <a:solidFill>
                <a:srgbClr val="002B5B"/>
              </a:solidFill>
            </a:endParaRPr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How many bits do we need for the </a:t>
            </a:r>
            <a:r>
              <a:rPr lang="en" sz="2400" b="1" dirty="0">
                <a:solidFill>
                  <a:srgbClr val="465510"/>
                </a:solidFill>
              </a:rPr>
              <a:t>offset</a:t>
            </a:r>
            <a:r>
              <a:rPr lang="en" sz="2400" dirty="0">
                <a:solidFill>
                  <a:srgbClr val="000000"/>
                </a:solidFill>
              </a:rPr>
              <a:t>? </a:t>
            </a:r>
            <a:r>
              <a:rPr lang="en" sz="2400" b="1" i="1" dirty="0">
                <a:solidFill>
                  <a:srgbClr val="002B5B"/>
                </a:solidFill>
              </a:rPr>
              <a:t>12 bits</a:t>
            </a:r>
            <a:br>
              <a:rPr lang="en" sz="2400" b="1" dirty="0">
                <a:solidFill>
                  <a:srgbClr val="000000"/>
                </a:solidFill>
              </a:rPr>
            </a:br>
            <a:endParaRPr sz="2400" b="1" dirty="0">
              <a:solidFill>
                <a:srgbClr val="000000"/>
              </a:solidFill>
            </a:endParaRPr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How large is the page table (assuming each </a:t>
            </a:r>
            <a:r>
              <a:rPr lang="en" sz="2400" b="1" dirty="0">
                <a:solidFill>
                  <a:srgbClr val="DCB439"/>
                </a:solidFill>
              </a:rPr>
              <a:t>PTE</a:t>
            </a:r>
            <a:r>
              <a:rPr lang="en" sz="2400" dirty="0">
                <a:solidFill>
                  <a:srgbClr val="000000"/>
                </a:solidFill>
              </a:rPr>
              <a:t> is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2400" dirty="0">
                <a:solidFill>
                  <a:srgbClr val="000000"/>
                </a:solidFill>
              </a:rPr>
              <a:t> bytes)? </a:t>
            </a:r>
            <a:r>
              <a:rPr lang="en" sz="2400" b="1" i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4 * 2</a:t>
            </a:r>
            <a:r>
              <a:rPr lang="en" sz="2400" b="1" i="1" baseline="30000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" sz="2400" b="1" i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 = 2</a:t>
            </a:r>
            <a:r>
              <a:rPr lang="en" sz="2400" b="1" i="1" baseline="30000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22</a:t>
            </a:r>
            <a:r>
              <a:rPr lang="en" sz="2400" b="1" i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 = 4MB</a:t>
            </a:r>
            <a:endParaRPr sz="2400" b="1" i="1" dirty="0">
              <a:solidFill>
                <a:srgbClr val="002B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801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Paging: </a:t>
            </a:r>
            <a:r>
              <a:rPr lang="en">
                <a:solidFill>
                  <a:srgbClr val="DCB439"/>
                </a:solidFill>
              </a:rPr>
              <a:t>Page Table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19" name="Google Shape;119;p24"/>
          <p:cNvSpPr txBox="1">
            <a:spLocks noGrp="1"/>
          </p:cNvSpPr>
          <p:nvPr>
            <p:ph idx="1"/>
          </p:nvPr>
        </p:nvSpPr>
        <p:spPr>
          <a:xfrm>
            <a:off x="838200" y="1313895"/>
            <a:ext cx="10515600" cy="54075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>
                <a:solidFill>
                  <a:srgbClr val="000000"/>
                </a:solidFill>
              </a:rPr>
              <a:t>Each </a:t>
            </a:r>
            <a:r>
              <a:rPr lang="en" b="1" dirty="0">
                <a:solidFill>
                  <a:srgbClr val="465510"/>
                </a:solidFill>
              </a:rPr>
              <a:t>process</a:t>
            </a:r>
            <a:r>
              <a:rPr lang="en" dirty="0">
                <a:solidFill>
                  <a:srgbClr val="000000"/>
                </a:solidFill>
              </a:rPr>
              <a:t> has a </a:t>
            </a:r>
            <a:r>
              <a:rPr lang="en" b="1" dirty="0">
                <a:solidFill>
                  <a:srgbClr val="002B5B"/>
                </a:solidFill>
              </a:rPr>
              <a:t>page table</a:t>
            </a:r>
            <a:r>
              <a:rPr lang="en" dirty="0">
                <a:solidFill>
                  <a:srgbClr val="000000"/>
                </a:solidFill>
              </a:rPr>
              <a:t> that stores the </a:t>
            </a:r>
            <a:r>
              <a:rPr lang="en" b="1" dirty="0">
                <a:solidFill>
                  <a:srgbClr val="999623"/>
                </a:solidFill>
              </a:rPr>
              <a:t>address translations</a:t>
            </a:r>
            <a:r>
              <a:rPr lang="en" dirty="0">
                <a:solidFill>
                  <a:srgbClr val="000000"/>
                </a:solidFill>
              </a:rPr>
              <a:t> for each </a:t>
            </a:r>
            <a:r>
              <a:rPr lang="en" b="1" dirty="0">
                <a:solidFill>
                  <a:srgbClr val="5AABBC"/>
                </a:solidFill>
              </a:rPr>
              <a:t>virtual page</a:t>
            </a:r>
            <a:r>
              <a:rPr lang="en" dirty="0">
                <a:solidFill>
                  <a:srgbClr val="000000"/>
                </a:solidFill>
              </a:rPr>
              <a:t> to the corresponding </a:t>
            </a:r>
            <a:r>
              <a:rPr lang="en" b="1" dirty="0">
                <a:solidFill>
                  <a:srgbClr val="4A3651"/>
                </a:solidFill>
              </a:rPr>
              <a:t>physical frame</a:t>
            </a:r>
            <a:r>
              <a:rPr lang="en" dirty="0">
                <a:solidFill>
                  <a:srgbClr val="000000"/>
                </a:solidFill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000000"/>
                </a:solidFill>
              </a:rPr>
              <a:t>The address of page table is stored in a special register.</a:t>
            </a: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br>
              <a:rPr lang="en" sz="2400" dirty="0">
                <a:solidFill>
                  <a:srgbClr val="000000"/>
                </a:solidFill>
              </a:rPr>
            </a:br>
            <a:br>
              <a:rPr lang="en" sz="2400" dirty="0">
                <a:solidFill>
                  <a:srgbClr val="000000"/>
                </a:solidFill>
              </a:rPr>
            </a:br>
            <a:br>
              <a:rPr lang="en" sz="2400" dirty="0">
                <a:solidFill>
                  <a:srgbClr val="000000"/>
                </a:solidFill>
              </a:rPr>
            </a:br>
            <a:br>
              <a:rPr lang="en" sz="2400" dirty="0">
                <a:solidFill>
                  <a:srgbClr val="000000"/>
                </a:solidFill>
              </a:rPr>
            </a:br>
            <a:br>
              <a:rPr lang="en" sz="2400" dirty="0">
                <a:solidFill>
                  <a:srgbClr val="000000"/>
                </a:solidFill>
              </a:rPr>
            </a:br>
            <a:br>
              <a:rPr lang="en" sz="2400" dirty="0">
                <a:solidFill>
                  <a:srgbClr val="000000"/>
                </a:solidFill>
              </a:rPr>
            </a:br>
            <a:endParaRPr sz="2400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" sz="2400" dirty="0">
                <a:solidFill>
                  <a:srgbClr val="000000"/>
                </a:solidFill>
              </a:rPr>
              <a:t>In addition to the translation, each </a:t>
            </a:r>
            <a:r>
              <a:rPr lang="en" sz="2400" b="1" dirty="0">
                <a:solidFill>
                  <a:srgbClr val="DCB439"/>
                </a:solidFill>
              </a:rPr>
              <a:t>page table entry (PTE)</a:t>
            </a:r>
            <a:r>
              <a:rPr lang="en" sz="2400" dirty="0">
                <a:solidFill>
                  <a:srgbClr val="000000"/>
                </a:solidFill>
              </a:rPr>
              <a:t> may contain the bits of information above.</a:t>
            </a:r>
            <a:br>
              <a:rPr lang="en" sz="2400" dirty="0">
                <a:solidFill>
                  <a:srgbClr val="000000"/>
                </a:solidFill>
              </a:rPr>
            </a:br>
            <a:endParaRPr sz="2400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br>
              <a:rPr lang="en" dirty="0">
                <a:solidFill>
                  <a:srgbClr val="000000"/>
                </a:solidFill>
              </a:rPr>
            </a:b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dirty="0">
              <a:solidFill>
                <a:srgbClr val="000000"/>
              </a:solidFill>
            </a:endParaRPr>
          </a:p>
        </p:txBody>
      </p:sp>
      <p:graphicFrame>
        <p:nvGraphicFramePr>
          <p:cNvPr id="120" name="Google Shape;120;p24"/>
          <p:cNvGraphicFramePr/>
          <p:nvPr>
            <p:extLst>
              <p:ext uri="{D42A27DB-BD31-4B8C-83A1-F6EECF244321}">
                <p14:modId xmlns:p14="http://schemas.microsoft.com/office/powerpoint/2010/main" val="3637392611"/>
              </p:ext>
            </p:extLst>
          </p:nvPr>
        </p:nvGraphicFramePr>
        <p:xfrm>
          <a:off x="2476500" y="3082729"/>
          <a:ext cx="7239000" cy="2285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88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50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002B5B"/>
                          </a:solidFill>
                        </a:rPr>
                        <a:t>Bit</a:t>
                      </a:r>
                      <a:endParaRPr sz="1800" b="1" dirty="0">
                        <a:solidFill>
                          <a:srgbClr val="002B5B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002B5B"/>
                          </a:solidFill>
                        </a:rPr>
                        <a:t>Information</a:t>
                      </a:r>
                      <a:endParaRPr sz="1800" b="1">
                        <a:solidFill>
                          <a:srgbClr val="002B5B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Valid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Is the translation valid?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Protection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Can we read, write, execute data in page?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Present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Is the page in physical memory?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Reference</a:t>
                      </a:r>
                      <a:endParaRPr sz="18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Has page been accessed?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4793547"/>
      </p:ext>
    </p:extLst>
  </p:cSld>
  <p:clrMapOvr>
    <a:masterClrMapping/>
  </p:clrMapOvr>
</p:sld>
</file>

<file path=ppt/theme/theme1.xml><?xml version="1.0" encoding="utf-8"?>
<a:theme xmlns:a="http://schemas.openxmlformats.org/drawingml/2006/main" name="rose_them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7972E471-24C6-5242-B939-B1FFEEF02895}" vid="{D522D31D-C344-5945-8521-07413D7E6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rose_themed</Template>
  <TotalTime>19718</TotalTime>
  <Words>491</Words>
  <Application>Microsoft Office PowerPoint</Application>
  <PresentationFormat>Widescreen</PresentationFormat>
  <Paragraphs>138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Wingdings</vt:lpstr>
      <vt:lpstr>Consolas</vt:lpstr>
      <vt:lpstr>Calibri</vt:lpstr>
      <vt:lpstr>Arial</vt:lpstr>
      <vt:lpstr>Calibri Light</vt:lpstr>
      <vt:lpstr>rose_themed</vt:lpstr>
      <vt:lpstr>CSSE 332 Memory: Paging</vt:lpstr>
      <vt:lpstr>Questions</vt:lpstr>
      <vt:lpstr>Segmentation: Problems</vt:lpstr>
      <vt:lpstr>Paging: Overview</vt:lpstr>
      <vt:lpstr>Paging: Address translation </vt:lpstr>
      <vt:lpstr>Paging: Address translation (cont.) </vt:lpstr>
      <vt:lpstr>Paging: Address Translation</vt:lpstr>
      <vt:lpstr>Paging: Memory Usage</vt:lpstr>
      <vt:lpstr>Paging: Page Table</vt:lpstr>
      <vt:lpstr>Page Fault</vt:lpstr>
      <vt:lpstr>Handle Page Fault</vt:lpstr>
      <vt:lpstr>Activity</vt:lpstr>
      <vt:lpstr>Paging: Problems</vt:lpstr>
      <vt:lpstr>Paging: Problems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Song, Lixing</cp:lastModifiedBy>
  <cp:revision>191</cp:revision>
  <cp:lastPrinted>2018-08-28T17:03:11Z</cp:lastPrinted>
  <dcterms:created xsi:type="dcterms:W3CDTF">2018-07-09T21:38:51Z</dcterms:created>
  <dcterms:modified xsi:type="dcterms:W3CDTF">2021-01-19T22:45:31Z</dcterms:modified>
</cp:coreProperties>
</file>